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9" r:id="rId4"/>
    <p:sldId id="267" r:id="rId5"/>
    <p:sldId id="264" r:id="rId6"/>
    <p:sldId id="265" r:id="rId7"/>
    <p:sldId id="258" r:id="rId8"/>
    <p:sldId id="260" r:id="rId9"/>
    <p:sldId id="259" r:id="rId10"/>
    <p:sldId id="266" r:id="rId11"/>
    <p:sldId id="257" r:id="rId12"/>
    <p:sldId id="276" r:id="rId13"/>
    <p:sldId id="275" r:id="rId14"/>
    <p:sldId id="278" r:id="rId15"/>
    <p:sldId id="274" r:id="rId16"/>
    <p:sldId id="271" r:id="rId17"/>
    <p:sldId id="281" r:id="rId18"/>
    <p:sldId id="279" r:id="rId19"/>
    <p:sldId id="262" r:id="rId20"/>
    <p:sldId id="263" r:id="rId21"/>
    <p:sldId id="283" r:id="rId22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236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365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4775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22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504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288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540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515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5383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4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360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005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BA84-7774-4C6E-B614-43F2903CAA65}" type="datetimeFigureOut">
              <a:rPr lang="ru-RU" smtClean="0"/>
              <a:pPr/>
              <a:t>13.11.2020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3B-864D-4870-87F3-58EAD70451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408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"/>
            <a:ext cx="5848355" cy="6986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5205"/>
            <a:ext cx="9710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АЛЕКСАНДР НЕВСКИЙ – ПРАВИТЕЛЬ:</a:t>
            </a:r>
          </a:p>
          <a:p>
            <a:pPr algn="r"/>
            <a:endParaRPr lang="ru-RU" sz="2800" b="1" dirty="0">
              <a:solidFill>
                <a:schemeClr val="bg1"/>
              </a:solidFill>
            </a:endParaRPr>
          </a:p>
          <a:p>
            <a:pPr algn="r"/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6880" y="1224527"/>
            <a:ext cx="5895302" cy="5619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7931" y="2808575"/>
            <a:ext cx="41486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Izhitsa" pitchFamily="34" charset="0"/>
              </a:rPr>
              <a:t>ЖИТЬ,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Izhitsa" pitchFamily="34" charset="0"/>
              </a:rPr>
              <a:t>НЕ ПРЕСТУПАЯ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Izhitsa" pitchFamily="34" charset="0"/>
              </a:rPr>
              <a:t>В ЧУЖИЕ ЧАСТИ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9" y="228100"/>
            <a:ext cx="4121238" cy="3313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41575"/>
            <a:ext cx="9905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Невская битва со шведами - первое </a:t>
            </a:r>
            <a:r>
              <a:rPr lang="ru-RU" b="1" dirty="0">
                <a:solidFill>
                  <a:srgbClr val="FF0000"/>
                </a:solidFill>
              </a:rPr>
              <a:t>крупное </a:t>
            </a:r>
            <a:r>
              <a:rPr lang="ru-RU" b="1" dirty="0" smtClean="0">
                <a:solidFill>
                  <a:srgbClr val="FF0000"/>
                </a:solidFill>
              </a:rPr>
              <a:t>сражение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девятнадцатилетнего </a:t>
            </a:r>
            <a:r>
              <a:rPr lang="ru-RU" b="1" dirty="0">
                <a:solidFill>
                  <a:srgbClr val="FF0000"/>
                </a:solidFill>
              </a:rPr>
              <a:t>новгородского князя закончилось его полным </a:t>
            </a:r>
            <a:r>
              <a:rPr lang="ru-RU" b="1" dirty="0" smtClean="0">
                <a:solidFill>
                  <a:srgbClr val="FF0000"/>
                </a:solidFill>
              </a:rPr>
              <a:t>триумфом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Но </a:t>
            </a:r>
            <a:r>
              <a:rPr lang="ru-RU" b="1" dirty="0">
                <a:solidFill>
                  <a:schemeClr val="bg1"/>
                </a:solidFill>
              </a:rPr>
              <a:t>д</a:t>
            </a:r>
            <a:r>
              <a:rPr lang="ru-RU" b="1" dirty="0" smtClean="0">
                <a:solidFill>
                  <a:schemeClr val="bg1"/>
                </a:solidFill>
              </a:rPr>
              <a:t>альнейшее </a:t>
            </a:r>
            <a:r>
              <a:rPr lang="ru-RU" b="1" dirty="0">
                <a:solidFill>
                  <a:schemeClr val="bg1"/>
                </a:solidFill>
              </a:rPr>
              <a:t>поведение новгородцев выглядит черной </a:t>
            </a:r>
            <a:r>
              <a:rPr lang="ru-RU" b="1" dirty="0" smtClean="0">
                <a:solidFill>
                  <a:schemeClr val="bg1"/>
                </a:solidFill>
              </a:rPr>
              <a:t>неблагодарностью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результате </a:t>
            </a:r>
            <a:r>
              <a:rPr lang="ru-RU" b="1" dirty="0">
                <a:solidFill>
                  <a:schemeClr val="bg1"/>
                </a:solidFill>
              </a:rPr>
              <a:t>столкновений с недовольными боярами </a:t>
            </a:r>
            <a:r>
              <a:rPr lang="ru-RU" b="1" dirty="0" smtClean="0">
                <a:solidFill>
                  <a:schemeClr val="bg1"/>
                </a:solidFill>
              </a:rPr>
              <a:t>князь был </a:t>
            </a:r>
            <a:r>
              <a:rPr lang="ru-RU" b="1" dirty="0">
                <a:solidFill>
                  <a:schemeClr val="bg1"/>
                </a:solidFill>
              </a:rPr>
              <a:t>вынужден покинуть </a:t>
            </a:r>
            <a:r>
              <a:rPr lang="ru-RU" b="1" dirty="0" smtClean="0">
                <a:solidFill>
                  <a:schemeClr val="bg1"/>
                </a:solidFill>
              </a:rPr>
              <a:t>Новгород. Это </a:t>
            </a:r>
            <a:r>
              <a:rPr lang="ru-RU" b="1" dirty="0">
                <a:solidFill>
                  <a:schemeClr val="bg1"/>
                </a:solidFill>
              </a:rPr>
              <a:t>была обычная, много раз повторявшаяся история.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Входя </a:t>
            </a:r>
            <a:r>
              <a:rPr lang="ru-RU" b="1" dirty="0">
                <a:solidFill>
                  <a:schemeClr val="bg1"/>
                </a:solidFill>
              </a:rPr>
              <a:t>в силу, всякий князь пытался увеличить свою власть над Новгородом –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наталкивался на сопротивление местной элиты, ревниво охранявшей свои права.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>
                <a:solidFill>
                  <a:schemeClr val="bg1"/>
                </a:solidFill>
              </a:rPr>
              <a:t>мирное время нужда в военном вожде отпадала,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Новгородская республика могла </a:t>
            </a:r>
            <a:r>
              <a:rPr lang="ru-RU" b="1" dirty="0">
                <a:solidFill>
                  <a:schemeClr val="bg1"/>
                </a:solidFill>
              </a:rPr>
              <a:t>себе позволить с ним расстаться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 когда над </a:t>
            </a:r>
            <a:r>
              <a:rPr lang="ru-RU" b="1" dirty="0">
                <a:solidFill>
                  <a:schemeClr val="bg1"/>
                </a:solidFill>
              </a:rPr>
              <a:t>северо-западной Русью вновь нависла беда,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практичные </a:t>
            </a:r>
            <a:r>
              <a:rPr lang="ru-RU" b="1" dirty="0">
                <a:solidFill>
                  <a:schemeClr val="bg1"/>
                </a:solidFill>
              </a:rPr>
              <a:t>новгородцы как ни в чем не бывало опять стали просить </a:t>
            </a:r>
            <a:r>
              <a:rPr lang="ru-RU" b="1" dirty="0" smtClean="0">
                <a:solidFill>
                  <a:schemeClr val="bg1"/>
                </a:solidFill>
              </a:rPr>
              <a:t>Александра о защите.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16" y="228100"/>
            <a:ext cx="4611196" cy="3313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79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59" y="290443"/>
            <a:ext cx="7610204" cy="4813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895" y="5103674"/>
            <a:ext cx="9459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Вернувшемуся в 1241 году на новгородское княжение Александру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еще неоднократно придется защищать город от иноземных завоевателей.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Успешные </a:t>
            </a:r>
            <a:r>
              <a:rPr lang="ru-RU" b="1" dirty="0">
                <a:solidFill>
                  <a:schemeClr val="bg1"/>
                </a:solidFill>
              </a:rPr>
              <a:t>военные </a:t>
            </a:r>
            <a:r>
              <a:rPr lang="ru-RU" b="1" dirty="0" smtClean="0">
                <a:solidFill>
                  <a:schemeClr val="bg1"/>
                </a:solidFill>
              </a:rPr>
              <a:t>действия принесут ему славу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великого </a:t>
            </a:r>
            <a:r>
              <a:rPr lang="ru-RU" b="1" dirty="0">
                <a:solidFill>
                  <a:schemeClr val="bg1"/>
                </a:solidFill>
              </a:rPr>
              <a:t>воина и непобедимого </a:t>
            </a:r>
            <a:r>
              <a:rPr lang="ru-RU" b="1" dirty="0" smtClean="0">
                <a:solidFill>
                  <a:schemeClr val="bg1"/>
                </a:solidFill>
              </a:rPr>
              <a:t>полководца,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надолго обеспечат </a:t>
            </a:r>
            <a:r>
              <a:rPr lang="ru-RU" b="1" dirty="0">
                <a:solidFill>
                  <a:schemeClr val="bg1"/>
                </a:solidFill>
              </a:rPr>
              <a:t>безопасность западных границ </a:t>
            </a:r>
            <a:r>
              <a:rPr lang="ru-RU" b="1" dirty="0" smtClean="0">
                <a:solidFill>
                  <a:schemeClr val="bg1"/>
                </a:solidFill>
              </a:rPr>
              <a:t>Руси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01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90414"/>
            <a:ext cx="98137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После смерти отца, в 1247 году,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Александр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был признан «старейшим» среди русских князей: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получил Киев и «Всю Русскую землю», а владимирским князем стал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его брат Андрей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Александр не поехал в 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Киев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сильно пострадавший и потерявший всякое значение после татарского разгрома 1240 года, и продолжал княжить в Новгороде.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Андрей не сумел поладить с татарами, а потому недолго покняжил во 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Владимире: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1252 году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 был разбит татарскими и войсками и бежал в Швецию.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время этих событий Александр находился в Орде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получил ярлык на великое княжение Владимирское.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этого времени и до своей смерти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 был великим князем Владимирским, </a:t>
            </a:r>
            <a:endParaRPr lang="ru-RU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оставаясь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великим князем Киевским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32" y="218941"/>
            <a:ext cx="5562838" cy="3671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69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086" y="348845"/>
            <a:ext cx="6256075" cy="4095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305" y="4444619"/>
            <a:ext cx="96076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Также Александр предпринял шаги по закреплению за собой прав на Новгород.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Ранее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новгородское боярство могло приглашать к себе князей из разных русских земель, но Александр установил новый порядок: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Новгород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признавал своим князем того, кто занимал великокняжеский стол во Владимире. Таким образом, став великим князем Владимирским,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Александр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сохранил за собой и новгородское княжение.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Там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 оставил старшего сына Василия,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не в качестве самостоятельного князя, а как своего наместника.</a:t>
            </a:r>
            <a:b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50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457" y="4441191"/>
            <a:ext cx="9491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 раз защищавший свою землю от внешних угроз,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Александр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в отличие от деда, отца, родных братьев и даже собственных детей,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икогда не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участвовал в кровавых междоусобных 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схватках,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 внутренних делах предпочитая всегда действовать путем переговоров.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Это была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сознательная политика Александра Невского,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прекрасно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понимавшего, что в условиях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ордынского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ига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няжеские распри,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даже в случае полной победы одной из сторон,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могут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привести только к общему ослаблению Руси и уничтожению ее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населения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43" y="165151"/>
            <a:ext cx="7528240" cy="4276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22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941" y="5036273"/>
            <a:ext cx="9530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Обосновавшись во Владимире, Александр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 таким же оборонителем русской земли от татар, как ранее от шведов и немцев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но действовал иным путем: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одной стороны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сдерживал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бесполезные восстания своих подданных против татар, с другой — старался покорностью перед ханом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уберечь Русь от разорительных набегов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доставить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возможные льготы русской земле, 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отдавал </a:t>
            </a:r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много золота в Орду на выкуп пленных.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3" y="167453"/>
            <a:ext cx="6712527" cy="48688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83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41702" y="1087034"/>
            <a:ext cx="46642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1262 </a:t>
            </a:r>
            <a:r>
              <a:rPr lang="ru-RU" b="1" dirty="0" smtClean="0">
                <a:solidFill>
                  <a:schemeClr val="bg1"/>
                </a:solidFill>
              </a:rPr>
              <a:t>году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 Владимиро-Суздальской земле вспыхнуло </a:t>
            </a:r>
            <a:r>
              <a:rPr lang="ru-RU" b="1" dirty="0">
                <a:solidFill>
                  <a:schemeClr val="bg1"/>
                </a:solidFill>
              </a:rPr>
              <a:t>восстание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против татарских сборщиков дани – баскаков.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Орда </a:t>
            </a:r>
            <a:r>
              <a:rPr lang="ru-RU" b="1" dirty="0">
                <a:solidFill>
                  <a:schemeClr val="bg1"/>
                </a:solidFill>
              </a:rPr>
              <a:t>подобных преступлений не прощала. 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Александр Ярославич сам справился </a:t>
            </a:r>
            <a:r>
              <a:rPr lang="ru-RU" b="1" dirty="0">
                <a:solidFill>
                  <a:schemeClr val="bg1"/>
                </a:solidFill>
              </a:rPr>
              <a:t>с </a:t>
            </a:r>
            <a:r>
              <a:rPr lang="ru-RU" b="1" dirty="0" smtClean="0">
                <a:solidFill>
                  <a:schemeClr val="bg1"/>
                </a:solidFill>
              </a:rPr>
              <a:t>мятежом и </a:t>
            </a:r>
            <a:r>
              <a:rPr lang="ru-RU" b="1" dirty="0">
                <a:solidFill>
                  <a:schemeClr val="bg1"/>
                </a:solidFill>
              </a:rPr>
              <a:t>поспешил к хану Берке,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провел </a:t>
            </a:r>
            <a:r>
              <a:rPr lang="ru-RU" b="1" dirty="0">
                <a:solidFill>
                  <a:schemeClr val="bg1"/>
                </a:solidFill>
              </a:rPr>
              <a:t>в ставке несколько месяцев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 </a:t>
            </a:r>
            <a:r>
              <a:rPr lang="ru-RU" b="1" dirty="0">
                <a:solidFill>
                  <a:schemeClr val="bg1"/>
                </a:solidFill>
              </a:rPr>
              <a:t>каким-то чудом сумел отговорить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ж</a:t>
            </a:r>
            <a:r>
              <a:rPr lang="ru-RU" b="1" dirty="0" smtClean="0">
                <a:solidFill>
                  <a:schemeClr val="bg1"/>
                </a:solidFill>
              </a:rPr>
              <a:t>естокого хана </a:t>
            </a:r>
            <a:r>
              <a:rPr lang="ru-RU" b="1" dirty="0">
                <a:solidFill>
                  <a:schemeClr val="bg1"/>
                </a:solidFill>
              </a:rPr>
              <a:t>от </a:t>
            </a:r>
            <a:r>
              <a:rPr lang="ru-RU" b="1" dirty="0" smtClean="0">
                <a:solidFill>
                  <a:schemeClr val="bg1"/>
                </a:solidFill>
              </a:rPr>
              <a:t>карательного похода: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>
                <a:solidFill>
                  <a:srgbClr val="FF0000"/>
                </a:solidFill>
              </a:rPr>
              <a:t>Поиде князь Олександр в Татары,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 удержа Берка</a:t>
            </a:r>
            <a:r>
              <a:rPr lang="ru-RU" b="1" dirty="0">
                <a:solidFill>
                  <a:srgbClr val="FF0000"/>
                </a:solidFill>
              </a:rPr>
              <a:t>, не пустя в Русь».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 обратном пути из Орды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князь тяжело заболел и умер.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60"/>
          <a:stretch/>
        </p:blipFill>
        <p:spPr>
          <a:xfrm>
            <a:off x="322700" y="497310"/>
            <a:ext cx="4919002" cy="5980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44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40180"/>
            <a:ext cx="990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Но во время последней своей поездки в Орду Александр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совершил деяние поистине исторического значения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сумел </a:t>
            </a:r>
            <a:r>
              <a:rPr lang="ru-RU" b="1" dirty="0">
                <a:solidFill>
                  <a:srgbClr val="FF0000"/>
                </a:solidFill>
              </a:rPr>
              <a:t>найти общий язык с немилосердным </a:t>
            </a:r>
            <a:r>
              <a:rPr lang="ru-RU" b="1" dirty="0" smtClean="0">
                <a:solidFill>
                  <a:srgbClr val="FF0000"/>
                </a:solidFill>
              </a:rPr>
              <a:t>Берке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 убедил хана </a:t>
            </a:r>
            <a:r>
              <a:rPr lang="ru-RU" b="1" dirty="0">
                <a:solidFill>
                  <a:srgbClr val="FF0000"/>
                </a:solidFill>
              </a:rPr>
              <a:t>дать русским князьям право самим собирать дань и доставлять ее в Орду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Новое положение дел для Руси было еще выгодней, чем для татар: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постепенно исчезли грозные баскаки,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прекратились опустошительные походы за недоимками,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 главное – восстановилась структура государства.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68" y="257577"/>
            <a:ext cx="5659719" cy="3984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2030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8" b="21395"/>
          <a:stretch/>
        </p:blipFill>
        <p:spPr>
          <a:xfrm>
            <a:off x="1720819" y="360611"/>
            <a:ext cx="6359179" cy="4076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86" y="4549676"/>
            <a:ext cx="9543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</a:t>
            </a:r>
            <a:r>
              <a:rPr lang="ru-RU" b="1" dirty="0" smtClean="0">
                <a:solidFill>
                  <a:schemeClr val="bg1"/>
                </a:solidFill>
              </a:rPr>
              <a:t>лавными </a:t>
            </a:r>
            <a:r>
              <a:rPr lang="ru-RU" b="1" dirty="0">
                <a:solidFill>
                  <a:schemeClr val="bg1"/>
                </a:solidFill>
              </a:rPr>
              <a:t>чертами деятельности князя </a:t>
            </a:r>
            <a:r>
              <a:rPr lang="ru-RU" b="1" dirty="0" smtClean="0">
                <a:solidFill>
                  <a:schemeClr val="bg1"/>
                </a:solidFill>
              </a:rPr>
              <a:t>Александра Ярославича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стали </a:t>
            </a:r>
            <a:r>
              <a:rPr lang="ru-RU" b="1" dirty="0">
                <a:solidFill>
                  <a:schemeClr val="bg1"/>
                </a:solidFill>
              </a:rPr>
              <a:t>обеспечение </a:t>
            </a:r>
            <a:r>
              <a:rPr lang="ru-RU" b="1" dirty="0" smtClean="0">
                <a:solidFill>
                  <a:schemeClr val="bg1"/>
                </a:solidFill>
              </a:rPr>
              <a:t>безопасности границ</a:t>
            </a:r>
            <a:r>
              <a:rPr lang="ru-RU" b="1" dirty="0">
                <a:solidFill>
                  <a:schemeClr val="bg1"/>
                </a:solidFill>
              </a:rPr>
              <a:t>, сохранение целостности территории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заботы </a:t>
            </a:r>
            <a:r>
              <a:rPr lang="ru-RU" b="1" dirty="0">
                <a:solidFill>
                  <a:schemeClr val="bg1"/>
                </a:solidFill>
              </a:rPr>
              <a:t>о населении родной земли.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Этот правитель в неимоверно тяжелой исторической ситуации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проявил </a:t>
            </a:r>
            <a:r>
              <a:rPr lang="ru-RU" b="1" dirty="0">
                <a:solidFill>
                  <a:schemeClr val="bg1"/>
                </a:solidFill>
              </a:rPr>
              <a:t>мудрость и предвидение, которые спасли Русь от гибели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</a:t>
            </a:r>
            <a:r>
              <a:rPr lang="ru-RU" b="1" dirty="0">
                <a:solidFill>
                  <a:srgbClr val="FF0000"/>
                </a:solidFill>
              </a:rPr>
              <a:t>самую горькую для Руси пору он заложил основу </a:t>
            </a:r>
            <a:r>
              <a:rPr lang="ru-RU" b="1" dirty="0" smtClean="0">
                <a:solidFill>
                  <a:srgbClr val="FF0000"/>
                </a:solidFill>
              </a:rPr>
              <a:t>ее будущего </a:t>
            </a:r>
            <a:r>
              <a:rPr lang="ru-RU" b="1" dirty="0">
                <a:solidFill>
                  <a:srgbClr val="FF0000"/>
                </a:solidFill>
              </a:rPr>
              <a:t>возрождения: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добился </a:t>
            </a:r>
            <a:r>
              <a:rPr lang="ru-RU" b="1" dirty="0">
                <a:solidFill>
                  <a:srgbClr val="FF0000"/>
                </a:solidFill>
              </a:rPr>
              <a:t>автономии и создал предпосылки для централизации.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9673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2827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22" y="286555"/>
            <a:ext cx="2938761" cy="3621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00" y="286555"/>
            <a:ext cx="2715983" cy="3621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28" y="1491903"/>
            <a:ext cx="5351172" cy="5351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61" y="286555"/>
            <a:ext cx="2715983" cy="3621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161" y="4359808"/>
            <a:ext cx="4977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Памятники Александру Невскому установлены не только на той земле,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которой правил столетия назад – Новгородчине, Псковщине, Владимирщине,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но и во многих других городах.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Это дань уважения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не только отважному воину,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но и мудрому правителю.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 (1).jpg"/>
          <p:cNvPicPr>
            <a:picLocks noChangeAspect="1"/>
          </p:cNvPicPr>
          <p:nvPr/>
        </p:nvPicPr>
        <p:blipFill>
          <a:blip r:embed="rId2"/>
          <a:srcRect t="1567" b="2707"/>
          <a:stretch>
            <a:fillRect/>
          </a:stretch>
        </p:blipFill>
        <p:spPr>
          <a:xfrm>
            <a:off x="1371598" y="211667"/>
            <a:ext cx="7271657" cy="424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799" y="4470400"/>
            <a:ext cx="9592733" cy="238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 Основные биографические сведения о князе Александре Ярославиче сохранились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составе древнерусских летописных сводов.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Наибольшее значение среди них имеет </a:t>
            </a:r>
            <a:r>
              <a:rPr lang="ru-RU" b="1" dirty="0" smtClean="0">
                <a:solidFill>
                  <a:srgbClr val="FF0000"/>
                </a:solidFill>
              </a:rPr>
              <a:t>«Лаврентьевская летопись»</a:t>
            </a:r>
            <a:r>
              <a:rPr lang="ru-RU" b="1" dirty="0" smtClean="0">
                <a:solidFill>
                  <a:schemeClr val="bg1"/>
                </a:solidFill>
              </a:rPr>
              <a:t> 1377 года,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написанная монахом Лаврентием по благословению епископа Дионисия Суздальского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для великого князя нижегородского Дмитрия Константиновича.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Дополнительные сведения об Александре Невском сообщают жития и богослужебные тексты конца XIII-XVI вв. Сохранившиеся источники позволяют достаточно полно реконструировать основные этапы жизни и деятельности князя.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41" y="3429000"/>
            <a:ext cx="4448804" cy="2967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37" y="261720"/>
            <a:ext cx="4552908" cy="3035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28" r="6601"/>
          <a:stretch/>
        </p:blipFill>
        <p:spPr>
          <a:xfrm>
            <a:off x="90152" y="0"/>
            <a:ext cx="87447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07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032" y="5687945"/>
            <a:ext cx="8886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©МБУК «Каргасокская Центральная районная библиотека», </a:t>
            </a:r>
            <a:r>
              <a:rPr lang="ru-RU" b="1" dirty="0" smtClean="0">
                <a:solidFill>
                  <a:schemeClr val="bg1"/>
                </a:solidFill>
              </a:rPr>
              <a:t>2020г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Автор-составитель - </a:t>
            </a:r>
            <a:r>
              <a:rPr lang="ru-RU" b="1" dirty="0">
                <a:solidFill>
                  <a:schemeClr val="bg1"/>
                </a:solidFill>
              </a:rPr>
              <a:t>Маргарита Мартынюк, зав. </a:t>
            </a:r>
            <a:r>
              <a:rPr lang="ru-RU" b="1" dirty="0" smtClean="0">
                <a:solidFill>
                  <a:schemeClr val="bg1"/>
                </a:solidFill>
              </a:rPr>
              <a:t>сектором просветительской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37" y="296214"/>
            <a:ext cx="3669012" cy="5275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42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28"/>
          <a:stretch/>
        </p:blipFill>
        <p:spPr>
          <a:xfrm>
            <a:off x="1759527" y="211474"/>
            <a:ext cx="6165273" cy="4497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1" y="4715934"/>
            <a:ext cx="970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Александр родился в </a:t>
            </a:r>
            <a:r>
              <a:rPr lang="ru-RU" b="1" dirty="0">
                <a:solidFill>
                  <a:srgbClr val="FF0000"/>
                </a:solidFill>
              </a:rPr>
              <a:t>Переяславле-Залесском</a:t>
            </a:r>
            <a:r>
              <a:rPr lang="ru-RU" b="1" dirty="0" smtClean="0">
                <a:solidFill>
                  <a:srgbClr val="FF0000"/>
                </a:solidFill>
              </a:rPr>
              <a:t> в 1221 году, предположительно 13 мая.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Его отец Ярослав Всеволодович (1195-1246) был сыном великого князя владимирского Всеволода Большое Гнездо, братом Юрия Всеволодовича (основателя Нижнего Новгорода), внуком Юрия Долгорукого (основателя Москвы) и правнуком Владимира Мономаха.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Мать  - Ростилава (крестильное имя – Феодосия) была дочерью князя Мстислава Удатного.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семье было девять сыновей, Александр был вторым ребенком,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 после смерти брата Федора  стал старшим из Ярославичей.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5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2" t="6017" r="1367" b="3644"/>
          <a:stretch/>
        </p:blipFill>
        <p:spPr>
          <a:xfrm>
            <a:off x="147743" y="272494"/>
            <a:ext cx="6329160" cy="3377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2" t="15227" r="52642" b="14546"/>
          <a:stretch/>
        </p:blipFill>
        <p:spPr>
          <a:xfrm>
            <a:off x="6579934" y="272494"/>
            <a:ext cx="3143615" cy="337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12" y="3649537"/>
            <a:ext cx="96720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Юного Александра воспитывали в традициях того времени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 будущего воина и будущего правителя.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 раннего детства он умел держаться в седле, а когда стал чуть постарше,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его стали обучать военному искусству, навыкам ближнего и дальнего боя.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Уже к отроческим годам княжич в совершенстве владел мечом, копьем,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прекрасно стрелял из лука.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доордынской Руси был очень высокий уровень грамотности населения,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 дети высшей знати получали великолепное  образование 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их с малолетства учили грамоте, письму, счету, риторике, иностранным языкам,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практиковалось раннее привлечение княжичей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 государственным делам и участию в сражениях.</a:t>
            </a:r>
          </a:p>
        </p:txBody>
      </p:sp>
    </p:spTree>
    <p:extLst>
      <p:ext uri="{BB962C8B-B14F-4D97-AF65-F5344CB8AC3E}">
        <p14:creationId xmlns="" xmlns:p14="http://schemas.microsoft.com/office/powerpoint/2010/main" val="28989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2" y="222873"/>
            <a:ext cx="8528984" cy="5675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366" y="6014434"/>
            <a:ext cx="772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 1225 году Ярослав «учинил сыновьям </a:t>
            </a:r>
            <a:r>
              <a:rPr lang="ru-RU" b="1" dirty="0">
                <a:solidFill>
                  <a:srgbClr val="FF0000"/>
                </a:solidFill>
              </a:rPr>
              <a:t>княжеский постриг</a:t>
            </a:r>
            <a:r>
              <a:rPr lang="ru-RU" b="1" dirty="0">
                <a:solidFill>
                  <a:schemeClr val="bg1"/>
                </a:solidFill>
              </a:rPr>
              <a:t>» —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обряд </a:t>
            </a:r>
            <a:r>
              <a:rPr lang="ru-RU" b="1" dirty="0">
                <a:solidFill>
                  <a:schemeClr val="bg1"/>
                </a:solidFill>
              </a:rPr>
              <a:t>посвящения в </a:t>
            </a:r>
            <a:r>
              <a:rPr lang="ru-RU" b="1" dirty="0" smtClean="0">
                <a:solidFill>
                  <a:schemeClr val="bg1"/>
                </a:solidFill>
              </a:rPr>
              <a:t>воины.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2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4" r="7950"/>
          <a:stretch/>
        </p:blipFill>
        <p:spPr>
          <a:xfrm>
            <a:off x="1626962" y="278433"/>
            <a:ext cx="6599840" cy="4665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15" y="4944254"/>
            <a:ext cx="9618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Д</a:t>
            </a:r>
            <a:r>
              <a:rPr lang="ru-RU" b="1" dirty="0" smtClean="0">
                <a:solidFill>
                  <a:schemeClr val="bg1"/>
                </a:solidFill>
              </a:rPr>
              <a:t>етство Александра Ярославича прошло в обстановке княжеских междоусобиц,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которых активное участие принимал его отец, княживший в то время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Переславле-Залесском и периодически в Новгороде Великом.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1228 году Ярослав оставил в Новгороде под опекой бояр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наместниками малолетних сыновей –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восьмилетнего Федора и семилетнего Александра.</a:t>
            </a:r>
          </a:p>
        </p:txBody>
      </p:sp>
    </p:spTree>
    <p:extLst>
      <p:ext uri="{BB962C8B-B14F-4D97-AF65-F5344CB8AC3E}">
        <p14:creationId xmlns="" xmlns:p14="http://schemas.microsoft.com/office/powerpoint/2010/main" val="11565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44" y="193549"/>
            <a:ext cx="7237712" cy="4545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067" y="4841383"/>
            <a:ext cx="958426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1236 году  Александр, которому шел шестнадцатый год, как старший наследник Ярослава,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тал полновластным правителем Великого Новгрода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этом качестве его застало монголо-татарское нашествие </a:t>
            </a:r>
            <a:r>
              <a:rPr lang="ru-RU" b="1" dirty="0" smtClean="0">
                <a:solidFill>
                  <a:schemeClr val="bg1"/>
                </a:solidFill>
              </a:rPr>
              <a:t>1237-1240 </a:t>
            </a:r>
            <a:r>
              <a:rPr lang="ru-RU" b="1" dirty="0">
                <a:solidFill>
                  <a:schemeClr val="bg1"/>
                </a:solidFill>
              </a:rPr>
              <a:t>гг</a:t>
            </a:r>
            <a:r>
              <a:rPr lang="ru-RU" b="1" dirty="0" smtClean="0">
                <a:solidFill>
                  <a:schemeClr val="bg1"/>
                </a:solidFill>
              </a:rPr>
              <a:t>.,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когда </a:t>
            </a:r>
            <a:r>
              <a:rPr lang="ru-RU" b="1" dirty="0">
                <a:solidFill>
                  <a:schemeClr val="bg1"/>
                </a:solidFill>
              </a:rPr>
              <a:t>полчища Батыя опустошили Северо-Восточную </a:t>
            </a:r>
            <a:r>
              <a:rPr lang="ru-RU" b="1" dirty="0" smtClean="0">
                <a:solidFill>
                  <a:schemeClr val="bg1"/>
                </a:solidFill>
              </a:rPr>
              <a:t>и Южную Русь.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Вотчина Александра, Новгородские и Псковские земли уцелели чудом –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дойти до них татарскому войску помешала весенняя </a:t>
            </a:r>
            <a:r>
              <a:rPr lang="ru-RU" b="1" dirty="0">
                <a:solidFill>
                  <a:schemeClr val="bg1"/>
                </a:solidFill>
              </a:rPr>
              <a:t>распутица. </a:t>
            </a:r>
            <a:endParaRPr lang="ru-RU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26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14324"/>
            <a:ext cx="9231554" cy="49850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5902" y="5299363"/>
            <a:ext cx="9231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Александр в сражениях с татарами участия не принимал,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он  занялся  военным укреплением Новгорода.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1239 году он построил несколько крепостей на реке Шелони.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Тогда же был заключен союз с Полоцким княжеством, закрепленный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династическим </a:t>
            </a:r>
            <a:r>
              <a:rPr lang="ru-RU" b="1" dirty="0">
                <a:solidFill>
                  <a:schemeClr val="bg1"/>
                </a:solidFill>
              </a:rPr>
              <a:t>браком Александра Ярославича с княжной Александрой Брячиславной. </a:t>
            </a:r>
          </a:p>
        </p:txBody>
      </p:sp>
    </p:spTree>
    <p:extLst>
      <p:ext uri="{BB962C8B-B14F-4D97-AF65-F5344CB8AC3E}">
        <p14:creationId xmlns="" xmlns:p14="http://schemas.microsoft.com/office/powerpoint/2010/main" val="13867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9" y="177264"/>
            <a:ext cx="5943919" cy="39892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152" y="4166471"/>
            <a:ext cx="96720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После установления на северо-востоке монголо-татарского ига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северо-западные </a:t>
            </a:r>
            <a:r>
              <a:rPr lang="ru-RU" b="1" dirty="0">
                <a:solidFill>
                  <a:schemeClr val="bg1"/>
                </a:solidFill>
              </a:rPr>
              <a:t>рубежи Руси </a:t>
            </a:r>
            <a:r>
              <a:rPr lang="ru-RU" b="1" dirty="0" smtClean="0">
                <a:solidFill>
                  <a:schemeClr val="bg1"/>
                </a:solidFill>
              </a:rPr>
              <a:t>сразу стали объектом </a:t>
            </a:r>
            <a:r>
              <a:rPr lang="ru-RU" b="1" dirty="0">
                <a:solidFill>
                  <a:schemeClr val="bg1"/>
                </a:solidFill>
              </a:rPr>
              <a:t>посягательств агрессивных </a:t>
            </a:r>
            <a:r>
              <a:rPr lang="ru-RU" b="1" dirty="0" smtClean="0">
                <a:solidFill>
                  <a:schemeClr val="bg1"/>
                </a:solidFill>
              </a:rPr>
              <a:t>соседей, спешащих воспользоваться ситуацией.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>
                <a:solidFill>
                  <a:schemeClr val="bg1"/>
                </a:solidFill>
              </a:rPr>
              <a:t>этот период положение Новгорода и княжившего в нем Александра напоминало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 </a:t>
            </a:r>
            <a:r>
              <a:rPr lang="ru-RU" b="1" dirty="0">
                <a:solidFill>
                  <a:schemeClr val="bg1"/>
                </a:solidFill>
              </a:rPr>
              <a:t>меткому сравнению историков, положение бойца в одиночном окопе,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занявшего </a:t>
            </a:r>
            <a:r>
              <a:rPr lang="ru-RU" b="1" dirty="0">
                <a:solidFill>
                  <a:schemeClr val="bg1"/>
                </a:solidFill>
              </a:rPr>
              <a:t>круговую оборону.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Летом </a:t>
            </a:r>
            <a:r>
              <a:rPr lang="ru-RU" b="1" dirty="0">
                <a:solidFill>
                  <a:schemeClr val="bg1"/>
                </a:solidFill>
              </a:rPr>
              <a:t>1240 </a:t>
            </a:r>
            <a:r>
              <a:rPr lang="ru-RU" b="1" dirty="0" smtClean="0">
                <a:solidFill>
                  <a:schemeClr val="bg1"/>
                </a:solidFill>
              </a:rPr>
              <a:t>года </a:t>
            </a:r>
            <a:r>
              <a:rPr lang="ru-RU" b="1" dirty="0">
                <a:solidFill>
                  <a:schemeClr val="bg1"/>
                </a:solidFill>
              </a:rPr>
              <a:t>в новгородские пределы вторгся шведский флот.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Новгородцам </a:t>
            </a:r>
            <a:r>
              <a:rPr lang="ru-RU" b="1" dirty="0">
                <a:solidFill>
                  <a:schemeClr val="bg1"/>
                </a:solidFill>
              </a:rPr>
              <a:t>и их князю Александру ожидать </a:t>
            </a:r>
            <a:r>
              <a:rPr lang="ru-RU" b="1" dirty="0" smtClean="0">
                <a:solidFill>
                  <a:schemeClr val="bg1"/>
                </a:solidFill>
              </a:rPr>
              <a:t>военной </a:t>
            </a:r>
            <a:r>
              <a:rPr lang="ru-RU" b="1" dirty="0">
                <a:solidFill>
                  <a:schemeClr val="bg1"/>
                </a:solidFill>
              </a:rPr>
              <a:t>помощи было просто не от кого. </a:t>
            </a:r>
            <a:r>
              <a:rPr lang="ru-RU" b="1" dirty="0" smtClean="0">
                <a:solidFill>
                  <a:schemeClr val="bg1"/>
                </a:solidFill>
              </a:rPr>
              <a:t>Пришлось </a:t>
            </a:r>
            <a:r>
              <a:rPr lang="ru-RU" b="1" dirty="0">
                <a:solidFill>
                  <a:schemeClr val="bg1"/>
                </a:solidFill>
              </a:rPr>
              <a:t>действовать быстро и решительно, рассчитывая только на собственные силы. </a:t>
            </a:r>
          </a:p>
        </p:txBody>
      </p:sp>
    </p:spTree>
    <p:extLst>
      <p:ext uri="{BB962C8B-B14F-4D97-AF65-F5344CB8AC3E}">
        <p14:creationId xmlns="" xmlns:p14="http://schemas.microsoft.com/office/powerpoint/2010/main" val="39366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686</TotalTime>
  <Words>891</Words>
  <Application>Microsoft Office PowerPoint</Application>
  <PresentationFormat>Лист A4 (210x297 мм)</PresentationFormat>
  <Paragraphs>132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CHITALNYI</cp:lastModifiedBy>
  <cp:revision>83</cp:revision>
  <dcterms:created xsi:type="dcterms:W3CDTF">2020-10-31T04:48:27Z</dcterms:created>
  <dcterms:modified xsi:type="dcterms:W3CDTF">2020-11-13T09:18:18Z</dcterms:modified>
</cp:coreProperties>
</file>